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edff3d1a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edff3d1a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c60bb931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c60bb931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abedc7dc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fabedc7dc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abedc7dc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abedc7dc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c60bb931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fc60bb931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fc60bb931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fc60bb931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c60bb931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c60bb931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fc60bb931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fc60bb931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c60bb931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fc60bb931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edff3d1a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eedff3d1a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abedc7dc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fabedc7dc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e39b7a8f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e39b7a8f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abedc7dc9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abedc7dc9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ecc670f2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ecc670f2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e39b7a8f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e39b7a8f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abedc7dc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abedc7dc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abedc7dc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abedc7dc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a773f60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a773f60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abedc7dc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abedc7dc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abedc7dc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fabedc7dc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abedc7dc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abedc7dc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abedc7dc9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abedc7dc9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hyperlink" Target="http://www.pz.harvard.edu/thinking-routines" TargetMode="External"/><Relationship Id="rId6" Type="http://schemas.openxmlformats.org/officeDocument/2006/relationships/hyperlink" Target="http://www.pz.harvard.edu/projects" TargetMode="External"/><Relationship Id="rId7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hyperlink" Target="http://www.youtube.com/watch?v=hqh1MRWZjms" TargetMode="External"/><Relationship Id="rId6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Relationship Id="rId4" Type="http://schemas.openxmlformats.org/officeDocument/2006/relationships/hyperlink" Target="https://ibo.org/programmes/primary-years-programme/curriculum/the-learner/" TargetMode="External"/><Relationship Id="rId5" Type="http://schemas.openxmlformats.org/officeDocument/2006/relationships/hyperlink" Target="https://ibo.org/programmes/primary-years-programme/curriculum/learning-and-teaching/" TargetMode="External"/><Relationship Id="rId6" Type="http://schemas.openxmlformats.org/officeDocument/2006/relationships/hyperlink" Target="https://ibo.org/programmes/primary-years-programme/curriculum/the-learning-community/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hyperlink" Target="http://www.youtube.com/watch?v=_-F1YT-yxOs" TargetMode="External"/><Relationship Id="rId6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698000" y="271850"/>
            <a:ext cx="42555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November 19 2021 </a:t>
            </a:r>
            <a:endParaRPr sz="22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Parent Workshop</a:t>
            </a:r>
            <a:endParaRPr sz="22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Approaches</a:t>
            </a:r>
            <a:r>
              <a:rPr b="1" lang="en" sz="30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to Learning (ATL) </a:t>
            </a:r>
            <a:r>
              <a:rPr lang="en" sz="30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in the PYP - focus on </a:t>
            </a:r>
            <a:r>
              <a:rPr b="1" lang="en" sz="30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THINKING SKILLS</a:t>
            </a:r>
            <a:r>
              <a:rPr b="1" lang="en" sz="22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 sz="22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By Mr Jason Barton</a:t>
            </a:r>
            <a:endParaRPr b="1" sz="22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25" y="329450"/>
            <a:ext cx="4190700" cy="41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b="1" i="1" lang="en" sz="26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Where do the Routines come from?</a:t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>
            <a:off x="338100" y="2571750"/>
            <a:ext cx="84678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PZ's Thinking Routines Toolbox | Project Zero</a:t>
            </a:r>
            <a:endParaRPr b="1"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Projects: </a:t>
            </a:r>
            <a:r>
              <a:rPr b="1" lang="en" sz="25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Current PZ Projects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1838" y="1336025"/>
            <a:ext cx="548032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>
            <a:off x="7295688" y="380450"/>
            <a:ext cx="1724400" cy="3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What happens to </a:t>
            </a:r>
            <a:r>
              <a:rPr b="1"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children's</a:t>
            </a:r>
            <a:r>
              <a:rPr b="1"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learning when we apply </a:t>
            </a:r>
            <a:r>
              <a:rPr b="1" lang="en" sz="23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Critical </a:t>
            </a:r>
            <a:r>
              <a:rPr b="1" lang="en" sz="23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Thinking</a:t>
            </a:r>
            <a:r>
              <a:rPr b="1"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as </a:t>
            </a:r>
            <a:r>
              <a:rPr b="1" lang="en" sz="21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feedback?</a:t>
            </a:r>
            <a:endParaRPr b="1" sz="21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Featuring Ron Berger from Expeditionary Learning. Produced by David Grant&#10;www.elschools.org&#10;www.realschoolchange.org&#10;&#10;Help us caption &amp; translate this video!&#10;&#10;http://amara.org/v/Cxrm/" id="140" name="Google Shape;140;p23" title="critique and feedback - the story of austin's butterfly - Ron Berger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925" y="178450"/>
            <a:ext cx="6889000" cy="45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850" y="376500"/>
            <a:ext cx="8156100" cy="380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325" y="334525"/>
            <a:ext cx="7925174" cy="3886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325" y="408000"/>
            <a:ext cx="8093150" cy="3732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50" y="418500"/>
            <a:ext cx="8051150" cy="370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325" y="345025"/>
            <a:ext cx="7925176" cy="3790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50" y="387000"/>
            <a:ext cx="8219100" cy="373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6925" y="902725"/>
            <a:ext cx="3626300" cy="3275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6" name="Google Shape;196;p30"/>
          <p:cNvSpPr txBox="1"/>
          <p:nvPr/>
        </p:nvSpPr>
        <p:spPr>
          <a:xfrm>
            <a:off x="167950" y="65825"/>
            <a:ext cx="6371700" cy="49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What can you 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as families</a:t>
            </a:r>
            <a:r>
              <a:rPr lang="en" sz="1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do to 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help 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your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children </a:t>
            </a:r>
            <a:r>
              <a:rPr b="1" lang="en" sz="25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practice THINKING</a:t>
            </a:r>
            <a:r>
              <a:rPr lang="en" sz="1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….</a:t>
            </a:r>
            <a:r>
              <a:rPr lang="en" sz="1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especially</a:t>
            </a:r>
            <a:r>
              <a:rPr lang="en" sz="1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while</a:t>
            </a:r>
            <a:r>
              <a:rPr lang="en" sz="1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learning from home.</a:t>
            </a:r>
            <a:endParaRPr sz="18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1" lang="en" sz="32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Be the learner that you want your child to be. </a:t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Learn something together like a 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new game</a:t>
            </a: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or by searching together for information online. </a:t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Try a 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new recipe</a:t>
            </a: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Make some mistakes. Learn together.</a:t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72825" y="112825"/>
            <a:ext cx="48357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2. Plan a trip to the </a:t>
            </a:r>
            <a:endParaRPr b="1"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Supermarket.</a:t>
            </a: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A practical way for elementary-age children to develop their </a:t>
            </a:r>
            <a:r>
              <a:rPr b="1" lang="en" sz="25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analyse</a:t>
            </a:r>
            <a:r>
              <a:rPr b="1" lang="en" sz="25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and evaluate</a:t>
            </a:r>
            <a:r>
              <a:rPr lang="en" sz="25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is to </a:t>
            </a: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help parents </a:t>
            </a: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develop and write a grocery </a:t>
            </a:r>
            <a:endParaRPr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shopping list….and then use it when shopping!!</a:t>
            </a:r>
            <a:endParaRPr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Try a 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Thinking Routine like </a:t>
            </a:r>
            <a:r>
              <a:rPr b="1" i="1" lang="en" sz="27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What Made You Choose That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b="1"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2750" y="398875"/>
            <a:ext cx="4318124" cy="38217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6350" y="757375"/>
            <a:ext cx="4764524" cy="3325649"/>
          </a:xfrm>
          <a:prstGeom prst="rect">
            <a:avLst/>
          </a:prstGeom>
          <a:noFill/>
          <a:ln>
            <a:noFill/>
          </a:ln>
          <a:effectLst>
            <a:outerShdw blurRad="9715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4" name="Google Shape;64;p14"/>
          <p:cNvSpPr txBox="1"/>
          <p:nvPr/>
        </p:nvSpPr>
        <p:spPr>
          <a:xfrm>
            <a:off x="103425" y="224950"/>
            <a:ext cx="5674200" cy="46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Welcome and thank you for joining us.</a:t>
            </a:r>
            <a:endParaRPr b="1" sz="23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The </a:t>
            </a:r>
            <a:r>
              <a:rPr lang="en" sz="23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Agenda - </a:t>
            </a:r>
            <a:endParaRPr sz="23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3.30 - 4.00pm: </a:t>
            </a:r>
            <a:endParaRPr b="1" sz="23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Verdana"/>
              <a:buChar char="●"/>
            </a:pP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What are the IB Approaches </a:t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to Learning (ATL)?</a:t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Verdana"/>
              <a:buChar char="●"/>
            </a:pP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What are Thinking Skills as </a:t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part of the ATL?</a:t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Verdana"/>
              <a:buChar char="●"/>
            </a:pPr>
            <a:r>
              <a:rPr lang="en" sz="21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How do we teach thinking?</a:t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4.00 - 4.15pm: </a:t>
            </a:r>
            <a:r>
              <a:rPr b="1" i="1" lang="en" sz="23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Q and A session</a:t>
            </a:r>
            <a:endParaRPr sz="17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500" y="853925"/>
            <a:ext cx="3831000" cy="31979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2" name="Google Shape;212;p32"/>
          <p:cNvSpPr txBox="1"/>
          <p:nvPr/>
        </p:nvSpPr>
        <p:spPr>
          <a:xfrm>
            <a:off x="220425" y="268925"/>
            <a:ext cx="60987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3. 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Organize a space and time for </a:t>
            </a:r>
            <a:r>
              <a:rPr b="1" lang="en" sz="27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reading together</a:t>
            </a: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b="1"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With your child, find and furnish a well-lit, </a:t>
            </a:r>
            <a:r>
              <a:rPr b="1"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comfortable study place</a:t>
            </a:r>
            <a:r>
              <a:rPr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that is free from distractions. </a:t>
            </a:r>
            <a:endParaRPr sz="2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Try a Thinking Routine like </a:t>
            </a:r>
            <a:endParaRPr sz="2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See Think Wonder</a:t>
            </a:r>
            <a:endParaRPr b="1" i="1" sz="28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and encourage connection to</a:t>
            </a:r>
            <a:endParaRPr sz="2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the main character</a:t>
            </a:r>
            <a:endParaRPr sz="2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/>
        </p:nvSpPr>
        <p:spPr>
          <a:xfrm>
            <a:off x="2431650" y="135925"/>
            <a:ext cx="4280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Question time</a:t>
            </a:r>
            <a:endParaRPr sz="27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00" y="736225"/>
            <a:ext cx="5956225" cy="3401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8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25" y="554125"/>
            <a:ext cx="4696648" cy="4035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2000"/>
              </a:srgbClr>
            </a:outerShdw>
          </a:effectLst>
        </p:spPr>
      </p:pic>
      <p:sp>
        <p:nvSpPr>
          <p:cNvPr id="226" name="Google Shape;226;p34"/>
          <p:cNvSpPr txBox="1"/>
          <p:nvPr/>
        </p:nvSpPr>
        <p:spPr>
          <a:xfrm>
            <a:off x="5847900" y="623800"/>
            <a:ext cx="3105600" cy="3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Useful online </a:t>
            </a:r>
            <a:r>
              <a:rPr b="1" lang="en" sz="26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links</a:t>
            </a:r>
            <a:r>
              <a:rPr b="1" lang="en" sz="26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from the IB</a:t>
            </a:r>
            <a:endParaRPr b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Verdana"/>
              <a:buChar char="➔"/>
            </a:pPr>
            <a:r>
              <a:rPr lang="en" sz="2100" u="sng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learner</a:t>
            </a:r>
            <a:endParaRPr sz="2100" u="sng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Verdana"/>
              <a:buChar char="➔"/>
            </a:pPr>
            <a:r>
              <a:rPr lang="en" sz="2100" u="sng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learning and teaching</a:t>
            </a:r>
            <a:endParaRPr sz="2100" u="sng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Verdana"/>
              <a:buChar char="➔"/>
            </a:pPr>
            <a:r>
              <a:rPr lang="en" sz="2100" u="sng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learning community</a:t>
            </a:r>
            <a:endParaRPr sz="31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7" name="Google Shape;227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5" y="94025"/>
            <a:ext cx="4833200" cy="49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4964850" y="94025"/>
            <a:ext cx="40362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In the IBPYP</a:t>
            </a:r>
            <a:r>
              <a:rPr b="1"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we teach your children </a:t>
            </a:r>
            <a:r>
              <a:rPr b="1" lang="en" sz="26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5 broad skills which are transferable across all subjects.</a:t>
            </a:r>
            <a:endParaRPr b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When we teach </a:t>
            </a:r>
            <a:r>
              <a:rPr b="1" lang="en" sz="2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THINKING</a:t>
            </a:r>
            <a:r>
              <a:rPr b="1" lang="en" sz="26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we empower children to….</a:t>
            </a:r>
            <a:endParaRPr b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168750" y="99725"/>
            <a:ext cx="887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272900" y="167950"/>
            <a:ext cx="86805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Verdana"/>
              <a:buAutoNum type="arabicPeriod"/>
            </a:pPr>
            <a:r>
              <a:rPr b="1"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Develop</a:t>
            </a:r>
            <a:r>
              <a:rPr b="1"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Critical-thinking skills:</a:t>
            </a:r>
            <a:r>
              <a:rPr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for </a:t>
            </a:r>
            <a:r>
              <a:rPr b="1" lang="en" sz="2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analysing and evaluating</a:t>
            </a:r>
            <a:r>
              <a:rPr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issues and ideas</a:t>
            </a:r>
            <a:endParaRPr sz="28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Verdana"/>
              <a:buAutoNum type="arabicPeriod"/>
            </a:pPr>
            <a:r>
              <a:rPr b="1"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Practice Creative-thinking skills:</a:t>
            </a:r>
            <a:r>
              <a:rPr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for </a:t>
            </a:r>
            <a:r>
              <a:rPr b="1" lang="en" sz="2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generating novel ideas</a:t>
            </a:r>
            <a:r>
              <a:rPr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and considering </a:t>
            </a:r>
            <a:r>
              <a:rPr b="1" lang="en" sz="2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new perspectives</a:t>
            </a:r>
            <a:endParaRPr b="1" sz="28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Verdana"/>
              <a:buAutoNum type="arabicPeriod"/>
            </a:pPr>
            <a:r>
              <a:rPr b="1"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Undertake Reflection:</a:t>
            </a:r>
            <a:r>
              <a:rPr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for considering the </a:t>
            </a:r>
            <a:r>
              <a:rPr b="1" lang="en" sz="2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process of learning</a:t>
            </a:r>
            <a:endParaRPr b="1" sz="28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7276325" y="90475"/>
            <a:ext cx="1810800" cy="40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What does this </a:t>
            </a:r>
            <a:r>
              <a:rPr b="1" lang="en" sz="24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teaching of thinking</a:t>
            </a:r>
            <a:r>
              <a:rPr b="1" lang="en" sz="2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n" sz="22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look like in a </a:t>
            </a:r>
            <a:endParaRPr b="1" sz="22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b="1"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PYP school?</a:t>
            </a:r>
            <a:endParaRPr b="1"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ven the youngest students can collaborate productively to push each other’s learning through a protocol that introduces peer feedback.&#10;&#10;&#10;To learn more about this school, visit: https://www.edutopia.org/school/amigos-school" id="89" name="Google Shape;89;p17" title="Starting Critical Thinking and Collaboration Early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46950"/>
            <a:ext cx="7059000" cy="4786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211375" y="268925"/>
            <a:ext cx="814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104975" y="125975"/>
            <a:ext cx="88959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As teachers what </a:t>
            </a:r>
            <a:r>
              <a:rPr b="1"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TOOLS</a:t>
            </a: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do we use to help </a:t>
            </a: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children</a:t>
            </a: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become skilful at </a:t>
            </a:r>
            <a:r>
              <a:rPr b="1"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THINKING?</a:t>
            </a:r>
            <a:endParaRPr b="1" sz="28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We use </a:t>
            </a:r>
            <a:r>
              <a:rPr b="1" lang="en" sz="2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THINKING ROUTINES</a:t>
            </a:r>
            <a:r>
              <a:rPr b="1" lang="en" sz="28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25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which are best described as a: </a:t>
            </a:r>
            <a:endParaRPr sz="25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44500" lvl="0" marL="4572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400"/>
              <a:buFont typeface="Verdana"/>
              <a:buChar char="➢"/>
            </a:pPr>
            <a:r>
              <a:rPr i="1" lang="en" sz="3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set of questions </a:t>
            </a:r>
            <a:endParaRPr i="1" sz="3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or </a:t>
            </a:r>
            <a:endParaRPr i="1" sz="3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44500" lvl="0" marL="4572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400"/>
              <a:buFont typeface="Verdana"/>
              <a:buChar char="➢"/>
            </a:pPr>
            <a:r>
              <a:rPr i="1" lang="en" sz="3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a brief sequence of steps </a:t>
            </a:r>
            <a:endParaRPr i="1" sz="3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4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used to support student thinking.</a:t>
            </a:r>
            <a:endParaRPr i="1" sz="3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168750" y="99725"/>
            <a:ext cx="8806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375" y="235875"/>
            <a:ext cx="8345050" cy="3826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8696525" cy="38679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1075775" y="268925"/>
            <a:ext cx="678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b="1" i="1" sz="26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75" y="4303050"/>
            <a:ext cx="1591225" cy="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6313" y="4628025"/>
            <a:ext cx="1724550" cy="4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211375" y="268925"/>
            <a:ext cx="814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900" y="156075"/>
            <a:ext cx="8355550" cy="3948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